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7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64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4" d="100"/>
          <a:sy n="94" d="100"/>
        </p:scale>
        <p:origin x="193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20EA5F0D-C1DC-412F-A146-DDB3A74B588F}" type="datetimeFigureOut">
              <a:rPr kumimoji="1" lang="en-US" altLang="ja-JP"/>
              <a:t>9/6/2019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7BAE14B8-3CC9-472D-9BC5-A84D80684DE2}" type="slidenum">
              <a:rPr kumimoji="1" lang="ja-JP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A8CDE508-72C8-4AB5-AA9C-1584D31690E0}" type="datetimeFigureOut">
              <a:t>2019/9/6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7FB667E1-E601-4AAF-B95C-B25720D70A60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長方形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0" name="長方形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grpSp>
        <p:nvGrpSpPr>
          <p:cNvPr id="11" name="グループ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長方形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3" name="長方形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grpSp>
        <p:nvGrpSpPr>
          <p:cNvPr id="14" name="グループ 13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長方形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6" name="長方形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grpSp>
        <p:nvGrpSpPr>
          <p:cNvPr id="17" name="グループ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長方形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9" name="長方形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Autofit/>
          </a:bodyPr>
          <a:lstStyle>
            <a:lvl1pPr algn="ctr" latinLnBrk="0">
              <a:defRPr kumimoji="1" lang="ja-JP"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95400" y="3749040"/>
            <a:ext cx="9601200" cy="9144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2400" cap="all" baseline="0"/>
            </a:lvl1pPr>
            <a:lvl2pPr marL="457200" indent="0" algn="ctr" latinLnBrk="0">
              <a:buNone/>
              <a:defRPr kumimoji="1" lang="ja-JP" sz="2800"/>
            </a:lvl2pPr>
            <a:lvl3pPr marL="914400" indent="0" algn="ctr" latinLnBrk="0">
              <a:buNone/>
              <a:defRPr kumimoji="1" lang="ja-JP" sz="2400"/>
            </a:lvl3pPr>
            <a:lvl4pPr marL="1371600" indent="0" algn="ctr" latinLnBrk="0">
              <a:buNone/>
              <a:defRPr kumimoji="1" lang="ja-JP" sz="2000"/>
            </a:lvl4pPr>
            <a:lvl5pPr marL="1828800" indent="0" algn="ctr" latinLnBrk="0">
              <a:buNone/>
              <a:defRPr kumimoji="1" lang="ja-JP" sz="2000"/>
            </a:lvl5pPr>
            <a:lvl6pPr marL="2286000" indent="0" algn="ctr" latinLnBrk="0">
              <a:buNone/>
              <a:defRPr kumimoji="1" lang="ja-JP" sz="2000"/>
            </a:lvl6pPr>
            <a:lvl7pPr marL="2743200" indent="0" algn="ctr" latinLnBrk="0">
              <a:buNone/>
              <a:defRPr kumimoji="1" lang="ja-JP" sz="2000"/>
            </a:lvl7pPr>
            <a:lvl8pPr marL="3200400" indent="0" algn="ctr" latinLnBrk="0">
              <a:buNone/>
              <a:defRPr kumimoji="1" lang="ja-JP" sz="2000"/>
            </a:lvl8pPr>
            <a:lvl9pPr marL="3657600" indent="0" algn="ctr" latinLnBrk="0">
              <a:buNone/>
              <a:defRPr kumimoji="1" lang="ja-JP" sz="20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2019/9/6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2019/9/6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2019/9/6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長方形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0" name="長方形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grpSp>
        <p:nvGrpSpPr>
          <p:cNvPr id="11" name="グループ 10"/>
          <p:cNvGrpSpPr/>
          <p:nvPr/>
        </p:nvGrpSpPr>
        <p:grpSpPr>
          <a:xfrm>
            <a:off x="16736" y="0"/>
            <a:ext cx="12188825" cy="548640"/>
            <a:chOff x="0" y="0"/>
            <a:chExt cx="12188825" cy="713232"/>
          </a:xfrm>
        </p:grpSpPr>
        <p:sp>
          <p:nvSpPr>
            <p:cNvPr id="12" name="長方形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3" name="長方形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2019/9/6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rmAutofit/>
          </a:bodyPr>
          <a:lstStyle>
            <a:lvl1pPr algn="ctr" latinLnBrk="0">
              <a:defRPr kumimoji="1" lang="ja-JP"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3749040"/>
            <a:ext cx="9601200" cy="914400"/>
          </a:xfrm>
        </p:spPr>
        <p:txBody>
          <a:bodyPr anchor="t"/>
          <a:lstStyle>
            <a:lvl1pPr marL="0" indent="0" algn="ctr" latinLnBrk="0">
              <a:spcBef>
                <a:spcPts val="0"/>
              </a:spcBef>
              <a:buNone/>
              <a:defRPr kumimoji="1" lang="ja-JP" sz="2000" cap="all" baseline="0">
                <a:solidFill>
                  <a:schemeClr val="tx1"/>
                </a:solidFill>
              </a:defRPr>
            </a:lvl1pPr>
            <a:lvl2pPr marL="457200" indent="0" latinLnBrk="0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t>2019/9/6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000" b="0" cap="all" baseline="0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 latinLnBrk="0">
              <a:defRPr kumimoji="1" lang="ja-JP" sz="1800"/>
            </a:lvl1pPr>
            <a:lvl2pPr latinLnBrk="0">
              <a:defRPr kumimoji="1" lang="ja-JP" sz="1600"/>
            </a:lvl2pPr>
            <a:lvl3pPr latinLnBrk="0">
              <a:defRPr kumimoji="1" lang="ja-JP" sz="1400"/>
            </a:lvl3pPr>
            <a:lvl4pPr latinLnBrk="0">
              <a:defRPr kumimoji="1" lang="ja-JP" sz="1200"/>
            </a:lvl4pPr>
            <a:lvl5pPr latinLnBrk="0">
              <a:defRPr kumimoji="1" lang="ja-JP" sz="1200"/>
            </a:lvl5pPr>
            <a:lvl6pPr latinLnBrk="0">
              <a:defRPr kumimoji="1" lang="ja-JP" sz="1200"/>
            </a:lvl6pPr>
            <a:lvl7pPr latinLnBrk="0">
              <a:defRPr kumimoji="1" lang="ja-JP" sz="1200"/>
            </a:lvl7pPr>
            <a:lvl8pPr latinLnBrk="0">
              <a:defRPr kumimoji="1" lang="ja-JP" sz="1200"/>
            </a:lvl8pPr>
            <a:lvl9pPr latinLnBrk="0">
              <a:defRPr kumimoji="1" lang="ja-JP"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000" b="0" cap="all" baseline="0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 latinLnBrk="0">
              <a:defRPr kumimoji="1" lang="ja-JP" sz="1800"/>
            </a:lvl1pPr>
            <a:lvl2pPr latinLnBrk="0">
              <a:defRPr kumimoji="1" lang="ja-JP" sz="1600"/>
            </a:lvl2pPr>
            <a:lvl3pPr latinLnBrk="0">
              <a:defRPr kumimoji="1" lang="ja-JP" sz="1400"/>
            </a:lvl3pPr>
            <a:lvl4pPr latinLnBrk="0">
              <a:defRPr kumimoji="1" lang="ja-JP" sz="1200"/>
            </a:lvl4pPr>
            <a:lvl5pPr latinLnBrk="0">
              <a:defRPr kumimoji="1" lang="ja-JP" sz="1200"/>
            </a:lvl5pPr>
            <a:lvl6pPr latinLnBrk="0">
              <a:defRPr kumimoji="1" lang="ja-JP" sz="1200"/>
            </a:lvl6pPr>
            <a:lvl7pPr latinLnBrk="0">
              <a:defRPr kumimoji="1" lang="ja-JP" sz="1200"/>
            </a:lvl7pPr>
            <a:lvl8pPr latinLnBrk="0">
              <a:defRPr kumimoji="1" lang="ja-JP" sz="1200"/>
            </a:lvl8pPr>
            <a:lvl9pPr latinLnBrk="0">
              <a:defRPr kumimoji="1" lang="ja-JP"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2019/9/6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2019/9/6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2019/9/6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長方形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0" name="長方形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 latinLnBrk="0">
              <a:defRPr kumimoji="1" lang="ja-JP" sz="3400" b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 latinLnBrk="0">
              <a:defRPr kumimoji="1" lang="ja-JP" sz="2000"/>
            </a:lvl1pPr>
            <a:lvl2pPr latinLnBrk="0">
              <a:defRPr kumimoji="1" lang="ja-JP" sz="1800"/>
            </a:lvl2pPr>
            <a:lvl3pPr latinLnBrk="0">
              <a:defRPr kumimoji="1" lang="ja-JP" sz="1600"/>
            </a:lvl3pPr>
            <a:lvl4pPr latinLnBrk="0">
              <a:defRPr kumimoji="1" lang="ja-JP" sz="1400"/>
            </a:lvl4pPr>
            <a:lvl5pPr latinLnBrk="0">
              <a:defRPr kumimoji="1" lang="ja-JP" sz="1400"/>
            </a:lvl5pPr>
            <a:lvl6pPr latinLnBrk="0">
              <a:defRPr kumimoji="1" lang="ja-JP" sz="1400"/>
            </a:lvl6pPr>
            <a:lvl7pPr latinLnBrk="0">
              <a:defRPr kumimoji="1" lang="ja-JP" sz="1400"/>
            </a:lvl7pPr>
            <a:lvl8pPr latinLnBrk="0">
              <a:defRPr kumimoji="1" lang="ja-JP" sz="1400"/>
            </a:lvl8pPr>
            <a:lvl9pPr latinLnBrk="0">
              <a:defRPr kumimoji="1" lang="ja-JP" sz="1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kumimoji="1" lang="ja-JP" sz="16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2019/9/6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 latinLnBrk="0">
              <a:defRPr kumimoji="1" lang="ja-JP" sz="3400" b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noFill/>
        </p:spPr>
        <p:txBody>
          <a:bodyPr/>
          <a:lstStyle>
            <a:lvl1pPr marL="0" indent="0" algn="ctr" latinLnBrk="0">
              <a:buNone/>
              <a:defRPr kumimoji="1" lang="ja-JP" sz="3200">
                <a:solidFill>
                  <a:schemeClr val="tx1"/>
                </a:solidFill>
              </a:defRPr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kumimoji="1" lang="ja-JP" sz="16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t>2019/9/6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t>‹#›</a:t>
            </a:fld>
            <a:endParaRPr kumimoji="1" lang="ja-JP"/>
          </a:p>
        </p:txBody>
      </p:sp>
      <p:grpSp>
        <p:nvGrpSpPr>
          <p:cNvPr id="8" name="グループ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長方形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0" name="長方形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grpSp>
        <p:nvGrpSpPr>
          <p:cNvPr id="11" name="グループ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長方形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3" name="長方形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grpSp>
        <p:nvGrpSpPr>
          <p:cNvPr id="14" name="グループ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長方形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6" name="長方形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grpSp>
        <p:nvGrpSpPr>
          <p:cNvPr id="17" name="グループ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長方形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9" name="長方形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 7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長方形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0" name="長方形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pPr/>
              <a:t>2019/9/6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800" cap="all" baseline="0">
                <a:solidFill>
                  <a:schemeClr val="tx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kumimoji="1" lang="ja-JP" sz="3400" kern="1200">
          <a:solidFill>
            <a:schemeClr val="tx1">
              <a:lumMod val="7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kumimoji="1" lang="ja-JP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lang="ja-JP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lang="ja-JP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lang="ja-JP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lang="ja-JP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lang="ja-JP"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lang="ja-JP"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kumimoji="1" lang="ja-JP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95400" y="1277757"/>
            <a:ext cx="9601200" cy="748937"/>
          </a:xfrm>
          <a:solidFill>
            <a:schemeClr val="accent1">
              <a:lumMod val="75000"/>
            </a:schemeClr>
          </a:solidFill>
        </p:spPr>
        <p:txBody>
          <a:bodyPr anchor="ctr"/>
          <a:lstStyle/>
          <a:p>
            <a:r>
              <a:rPr kumimoji="1" lang="ja-JP" altLang="en-US" sz="2800" dirty="0">
                <a:solidFill>
                  <a:schemeClr val="bg1"/>
                </a:solidFill>
              </a:rPr>
              <a:t>共立工営株式会社　令和元年度</a:t>
            </a:r>
            <a:r>
              <a:rPr kumimoji="1" lang="en-US" altLang="ja-JP" sz="2800" dirty="0">
                <a:solidFill>
                  <a:schemeClr val="bg1"/>
                </a:solidFill>
              </a:rPr>
              <a:t>35</a:t>
            </a:r>
            <a:r>
              <a:rPr kumimoji="1" lang="ja-JP" altLang="en-US" sz="2800" dirty="0">
                <a:solidFill>
                  <a:schemeClr val="bg1"/>
                </a:solidFill>
              </a:rPr>
              <a:t>期　役員選任のお知らせ</a:t>
            </a:r>
            <a:endParaRPr kumimoji="1" lang="ja-JP" sz="2800" dirty="0">
              <a:solidFill>
                <a:schemeClr val="bg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95400" y="2183643"/>
            <a:ext cx="9601200" cy="3835020"/>
          </a:xfrm>
        </p:spPr>
        <p:txBody>
          <a:bodyPr/>
          <a:lstStyle/>
          <a:p>
            <a:pPr algn="l"/>
            <a:r>
              <a:rPr kumimoji="1" lang="ja-JP" altLang="en-US" sz="2000" dirty="0"/>
              <a:t>令和元年</a:t>
            </a:r>
            <a:r>
              <a:rPr kumimoji="1" lang="en-US" altLang="ja-JP" sz="2000" dirty="0"/>
              <a:t>8</a:t>
            </a:r>
            <a:r>
              <a:rPr kumimoji="1" lang="ja-JP" altLang="en-US" sz="2000" dirty="0"/>
              <a:t>月</a:t>
            </a:r>
            <a:r>
              <a:rPr kumimoji="1" lang="en-US" altLang="ja-JP" sz="2000" dirty="0"/>
              <a:t>5</a:t>
            </a:r>
            <a:r>
              <a:rPr kumimoji="1" lang="ja-JP" altLang="en-US" sz="2000" dirty="0"/>
              <a:t>日　共立工営株式会社　第</a:t>
            </a:r>
            <a:r>
              <a:rPr kumimoji="1" lang="en-US" altLang="ja-JP" sz="2000" dirty="0"/>
              <a:t>34</a:t>
            </a:r>
            <a:r>
              <a:rPr kumimoji="1" lang="ja-JP" altLang="en-US" sz="2000" dirty="0"/>
              <a:t>期定時株主総会及び取締役会において、第</a:t>
            </a:r>
            <a:r>
              <a:rPr kumimoji="1" lang="en-US" altLang="ja-JP" sz="2000" dirty="0"/>
              <a:t>35</a:t>
            </a:r>
            <a:r>
              <a:rPr kumimoji="1" lang="ja-JP" altLang="en-US" sz="2000" dirty="0"/>
              <a:t>期の役員人事が下記の通り選任されましたので、報告いたします。</a:t>
            </a:r>
            <a:endParaRPr kumimoji="1" lang="en-US" altLang="ja-JP" sz="2000" dirty="0"/>
          </a:p>
          <a:p>
            <a:pPr algn="l"/>
            <a:endParaRPr lang="en-US" altLang="ja-JP" sz="2000" dirty="0"/>
          </a:p>
          <a:p>
            <a:r>
              <a:rPr kumimoji="1" lang="ja-JP" altLang="en-US" sz="2000" dirty="0"/>
              <a:t>記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pPr algn="l"/>
            <a:r>
              <a:rPr kumimoji="1" lang="ja-JP" altLang="en-US" sz="2000" dirty="0"/>
              <a:t>代表取締役社長　　　　　　　　　正岡　弘文　　重任</a:t>
            </a:r>
            <a:endParaRPr kumimoji="1" lang="en-US" altLang="ja-JP" sz="2000" dirty="0"/>
          </a:p>
          <a:p>
            <a:pPr algn="l"/>
            <a:r>
              <a:rPr lang="ja-JP" altLang="en-US" sz="2000" dirty="0"/>
              <a:t>取締役　　　　　　　　　　　　　　　吉原　　潔　　 重任</a:t>
            </a:r>
            <a:endParaRPr lang="en-US" altLang="ja-JP" sz="2000" dirty="0"/>
          </a:p>
          <a:p>
            <a:pPr algn="l"/>
            <a:r>
              <a:rPr lang="ja-JP" altLang="en-US" sz="2000" dirty="0"/>
              <a:t>取締役　　　　　　　　　　　　　　　石崎　桂三  　重任</a:t>
            </a:r>
            <a:endParaRPr lang="en-US" altLang="ja-JP" sz="2000" dirty="0"/>
          </a:p>
          <a:p>
            <a:pPr algn="l"/>
            <a:r>
              <a:rPr lang="ja-JP" altLang="en-US" sz="2000" dirty="0"/>
              <a:t>監査役　　　　　　　　　　　　　　　齊藤　喜一　　新任</a:t>
            </a:r>
            <a:endParaRPr lang="en-US" altLang="ja-JP" sz="2000" dirty="0"/>
          </a:p>
          <a:p>
            <a:pPr algn="l"/>
            <a:endParaRPr lang="en-US" altLang="ja-JP" sz="2000" dirty="0"/>
          </a:p>
          <a:p>
            <a:pPr algn="l"/>
            <a:r>
              <a:rPr lang="ja-JP" altLang="en-US" sz="2000" dirty="0"/>
              <a:t>藤井取締役、児子監査役は退任となりました。</a:t>
            </a:r>
            <a:endParaRPr lang="en-US" altLang="ja-JP" sz="2000" dirty="0"/>
          </a:p>
          <a:p>
            <a:pPr algn="l"/>
            <a:r>
              <a:rPr kumimoji="1" lang="ja-JP" altLang="en-US" sz="2000" dirty="0"/>
              <a:t>今後とも、顧客の皆様、同業の皆様、Ｅ・Ｊグループの皆様には、相変わりませず、ご指導・ご鞭撻のほど、</a:t>
            </a:r>
            <a:r>
              <a:rPr kumimoji="1" lang="ja-JP" altLang="en-US" dirty="0"/>
              <a:t>よろしくお願い申し上げます。</a:t>
            </a:r>
            <a:endParaRPr kumimoji="1" lang="en-US" altLang="ja-JP" dirty="0"/>
          </a:p>
          <a:p>
            <a:pPr algn="l"/>
            <a:endParaRPr kumimoji="1" lang="ja-JP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A3FE5A-D834-4EA2-85BA-D412B1D3F941}"/>
              </a:ext>
            </a:extLst>
          </p:cNvPr>
          <p:cNvSpPr txBox="1"/>
          <p:nvPr/>
        </p:nvSpPr>
        <p:spPr>
          <a:xfrm>
            <a:off x="805217" y="341193"/>
            <a:ext cx="1624083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/>
              <a:t>新着情報</a:t>
            </a:r>
          </a:p>
        </p:txBody>
      </p:sp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heer Green 16x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04C4809-32CE-4D76-8837-BF87A221E8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薄緑色の枠線デザインのプレゼンテーション (ワイドスクリーン)</Template>
  <TotalTime>0</TotalTime>
  <Words>12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Century Gothic</vt:lpstr>
      <vt:lpstr>Sheer Green 16x9</vt:lpstr>
      <vt:lpstr>共立工営株式会社　令和元年度35期　役員選任のお知らせ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2019-09-06T06:03:36Z</dcterms:created>
  <dcterms:modified xsi:type="dcterms:W3CDTF">2019-09-06T06:30:19Z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TC029208979991</vt:lpwstr>
  </property>
</Properties>
</file>